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9"/>
  </p:notesMasterIdLst>
  <p:sldIdLst>
    <p:sldId id="256" r:id="rId2"/>
    <p:sldId id="257" r:id="rId3"/>
    <p:sldId id="258" r:id="rId4"/>
    <p:sldId id="259" r:id="rId5"/>
    <p:sldId id="261" r:id="rId6"/>
    <p:sldId id="263"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52" d="100"/>
          <a:sy n="52" d="100"/>
        </p:scale>
        <p:origin x="182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49C857-A8F8-4270-BCAE-FE0F935CBC91}"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76CBC72B-4954-480D-80DF-2AFFD19A4F21}">
      <dgm:prSet/>
      <dgm:spPr/>
      <dgm:t>
        <a:bodyPr/>
        <a:lstStyle/>
        <a:p>
          <a:r>
            <a:rPr lang="en-US" dirty="0"/>
            <a:t>Married to Margaret Gibson</a:t>
          </a:r>
        </a:p>
      </dgm:t>
    </dgm:pt>
    <dgm:pt modelId="{0E976497-5589-4A0D-A126-0EA7BA38B6A9}" type="parTrans" cxnId="{3FF26479-9064-403A-B922-5DBE251AD76A}">
      <dgm:prSet/>
      <dgm:spPr/>
      <dgm:t>
        <a:bodyPr/>
        <a:lstStyle/>
        <a:p>
          <a:endParaRPr lang="en-US"/>
        </a:p>
      </dgm:t>
    </dgm:pt>
    <dgm:pt modelId="{AC2AB9AD-0D37-43C7-A0D2-ED2C5ADB0F8B}" type="sibTrans" cxnId="{3FF26479-9064-403A-B922-5DBE251AD76A}">
      <dgm:prSet/>
      <dgm:spPr/>
      <dgm:t>
        <a:bodyPr/>
        <a:lstStyle/>
        <a:p>
          <a:endParaRPr lang="en-US"/>
        </a:p>
      </dgm:t>
    </dgm:pt>
    <dgm:pt modelId="{443F9A43-6A4F-41BF-89A1-54667D054C84}">
      <dgm:prSet/>
      <dgm:spPr/>
      <dgm:t>
        <a:bodyPr/>
        <a:lstStyle/>
        <a:p>
          <a:r>
            <a:rPr lang="en-US"/>
            <a:t>12 Children: Strother, Adalina, Wesley, Matilda, Brook E., Mary, John Edward, George H., Emily, Lewis, Henry, Tommie. Wow!</a:t>
          </a:r>
        </a:p>
      </dgm:t>
    </dgm:pt>
    <dgm:pt modelId="{90666287-9D8D-42EE-BBC2-6638A343454B}" type="parTrans" cxnId="{F23A3FA9-3982-483C-A44A-E82DC8B19AEC}">
      <dgm:prSet/>
      <dgm:spPr/>
      <dgm:t>
        <a:bodyPr/>
        <a:lstStyle/>
        <a:p>
          <a:endParaRPr lang="en-US"/>
        </a:p>
      </dgm:t>
    </dgm:pt>
    <dgm:pt modelId="{7F31086D-53B0-4CE8-AC5E-BBDC3762CA89}" type="sibTrans" cxnId="{F23A3FA9-3982-483C-A44A-E82DC8B19AEC}">
      <dgm:prSet/>
      <dgm:spPr/>
      <dgm:t>
        <a:bodyPr/>
        <a:lstStyle/>
        <a:p>
          <a:endParaRPr lang="en-US"/>
        </a:p>
      </dgm:t>
    </dgm:pt>
    <dgm:pt modelId="{CE395619-A124-40D0-A1D2-F8CF3C6B11CD}" type="pres">
      <dgm:prSet presAssocID="{FF49C857-A8F8-4270-BCAE-FE0F935CBC91}" presName="Name0" presStyleCnt="0">
        <dgm:presLayoutVars>
          <dgm:dir/>
          <dgm:animLvl val="lvl"/>
          <dgm:resizeHandles val="exact"/>
        </dgm:presLayoutVars>
      </dgm:prSet>
      <dgm:spPr/>
    </dgm:pt>
    <dgm:pt modelId="{4D90974D-1A38-437D-8BEB-998A4982C054}" type="pres">
      <dgm:prSet presAssocID="{443F9A43-6A4F-41BF-89A1-54667D054C84}" presName="boxAndChildren" presStyleCnt="0"/>
      <dgm:spPr/>
    </dgm:pt>
    <dgm:pt modelId="{2EFF084D-F2A0-4D62-9602-FC0767773591}" type="pres">
      <dgm:prSet presAssocID="{443F9A43-6A4F-41BF-89A1-54667D054C84}" presName="parentTextBox" presStyleLbl="node1" presStyleIdx="0" presStyleCnt="2"/>
      <dgm:spPr/>
    </dgm:pt>
    <dgm:pt modelId="{E288DE7B-35FE-4FEE-8D4A-F971908C2647}" type="pres">
      <dgm:prSet presAssocID="{AC2AB9AD-0D37-43C7-A0D2-ED2C5ADB0F8B}" presName="sp" presStyleCnt="0"/>
      <dgm:spPr/>
    </dgm:pt>
    <dgm:pt modelId="{6678089B-73E4-426B-BCE3-3BDDDBCEE7B5}" type="pres">
      <dgm:prSet presAssocID="{76CBC72B-4954-480D-80DF-2AFFD19A4F21}" presName="arrowAndChildren" presStyleCnt="0"/>
      <dgm:spPr/>
    </dgm:pt>
    <dgm:pt modelId="{94D513AA-5288-4446-B7EF-7DE549CD4C7B}" type="pres">
      <dgm:prSet presAssocID="{76CBC72B-4954-480D-80DF-2AFFD19A4F21}" presName="parentTextArrow" presStyleLbl="node1" presStyleIdx="1" presStyleCnt="2"/>
      <dgm:spPr/>
    </dgm:pt>
  </dgm:ptLst>
  <dgm:cxnLst>
    <dgm:cxn modelId="{AB61A03E-0514-4018-9623-1EFF5F6E1C83}" type="presOf" srcId="{443F9A43-6A4F-41BF-89A1-54667D054C84}" destId="{2EFF084D-F2A0-4D62-9602-FC0767773591}" srcOrd="0" destOrd="0" presId="urn:microsoft.com/office/officeart/2005/8/layout/process4"/>
    <dgm:cxn modelId="{6C725972-DB50-408C-9E43-39496341170F}" type="presOf" srcId="{76CBC72B-4954-480D-80DF-2AFFD19A4F21}" destId="{94D513AA-5288-4446-B7EF-7DE549CD4C7B}" srcOrd="0" destOrd="0" presId="urn:microsoft.com/office/officeart/2005/8/layout/process4"/>
    <dgm:cxn modelId="{3FF26479-9064-403A-B922-5DBE251AD76A}" srcId="{FF49C857-A8F8-4270-BCAE-FE0F935CBC91}" destId="{76CBC72B-4954-480D-80DF-2AFFD19A4F21}" srcOrd="0" destOrd="0" parTransId="{0E976497-5589-4A0D-A126-0EA7BA38B6A9}" sibTransId="{AC2AB9AD-0D37-43C7-A0D2-ED2C5ADB0F8B}"/>
    <dgm:cxn modelId="{F23A3FA9-3982-483C-A44A-E82DC8B19AEC}" srcId="{FF49C857-A8F8-4270-BCAE-FE0F935CBC91}" destId="{443F9A43-6A4F-41BF-89A1-54667D054C84}" srcOrd="1" destOrd="0" parTransId="{90666287-9D8D-42EE-BBC2-6638A343454B}" sibTransId="{7F31086D-53B0-4CE8-AC5E-BBDC3762CA89}"/>
    <dgm:cxn modelId="{E28073CC-7203-4D1A-A8BF-D1C4BDB46067}" type="presOf" srcId="{FF49C857-A8F8-4270-BCAE-FE0F935CBC91}" destId="{CE395619-A124-40D0-A1D2-F8CF3C6B11CD}" srcOrd="0" destOrd="0" presId="urn:microsoft.com/office/officeart/2005/8/layout/process4"/>
    <dgm:cxn modelId="{A242E404-F1C8-44A6-BC8B-8D671E56CD15}" type="presParOf" srcId="{CE395619-A124-40D0-A1D2-F8CF3C6B11CD}" destId="{4D90974D-1A38-437D-8BEB-998A4982C054}" srcOrd="0" destOrd="0" presId="urn:microsoft.com/office/officeart/2005/8/layout/process4"/>
    <dgm:cxn modelId="{EC1761B6-64E2-42B4-9BA5-FAB5B097FDC7}" type="presParOf" srcId="{4D90974D-1A38-437D-8BEB-998A4982C054}" destId="{2EFF084D-F2A0-4D62-9602-FC0767773591}" srcOrd="0" destOrd="0" presId="urn:microsoft.com/office/officeart/2005/8/layout/process4"/>
    <dgm:cxn modelId="{C84C2DF2-8A21-4879-B307-7C972B2EB7EC}" type="presParOf" srcId="{CE395619-A124-40D0-A1D2-F8CF3C6B11CD}" destId="{E288DE7B-35FE-4FEE-8D4A-F971908C2647}" srcOrd="1" destOrd="0" presId="urn:microsoft.com/office/officeart/2005/8/layout/process4"/>
    <dgm:cxn modelId="{AC87981E-E4DC-4B0E-8457-8F74489560E3}" type="presParOf" srcId="{CE395619-A124-40D0-A1D2-F8CF3C6B11CD}" destId="{6678089B-73E4-426B-BCE3-3BDDDBCEE7B5}" srcOrd="2" destOrd="0" presId="urn:microsoft.com/office/officeart/2005/8/layout/process4"/>
    <dgm:cxn modelId="{E1E0433A-A643-4328-B41E-F253DC3B6740}" type="presParOf" srcId="{6678089B-73E4-426B-BCE3-3BDDDBCEE7B5}" destId="{94D513AA-5288-4446-B7EF-7DE549CD4C7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F084D-F2A0-4D62-9602-FC0767773591}">
      <dsp:nvSpPr>
        <dsp:cNvPr id="0" name=""/>
        <dsp:cNvSpPr/>
      </dsp:nvSpPr>
      <dsp:spPr>
        <a:xfrm>
          <a:off x="0" y="2767257"/>
          <a:ext cx="10506456" cy="18156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a:t>12 Children: Strother, Adalina, Wesley, Matilda, Brook E., Mary, John Edward, George H., Emily, Lewis, Henry, Tommie. Wow!</a:t>
          </a:r>
        </a:p>
      </dsp:txBody>
      <dsp:txXfrm>
        <a:off x="0" y="2767257"/>
        <a:ext cx="10506456" cy="1815620"/>
      </dsp:txXfrm>
    </dsp:sp>
    <dsp:sp modelId="{94D513AA-5288-4446-B7EF-7DE549CD4C7B}">
      <dsp:nvSpPr>
        <dsp:cNvPr id="0" name=""/>
        <dsp:cNvSpPr/>
      </dsp:nvSpPr>
      <dsp:spPr>
        <a:xfrm rot="10800000">
          <a:off x="0" y="2067"/>
          <a:ext cx="10506456" cy="2792424"/>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Married to Margaret Gibson</a:t>
          </a:r>
        </a:p>
      </dsp:txBody>
      <dsp:txXfrm rot="10800000">
        <a:off x="0" y="2067"/>
        <a:ext cx="10506456" cy="18144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984F9-237C-4580-A7D1-74718A32E7CE}" type="datetimeFigureOut">
              <a:rPr lang="en-US" smtClean="0"/>
              <a:t>12/2/2022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C90E3-95A4-4076-8885-0EFFDA2AD025}" type="slidenum">
              <a:rPr lang="en-US" smtClean="0"/>
              <a:t>‹#›</a:t>
            </a:fld>
            <a:endParaRPr lang="en-US"/>
          </a:p>
        </p:txBody>
      </p:sp>
    </p:spTree>
    <p:extLst>
      <p:ext uri="{BB962C8B-B14F-4D97-AF65-F5344CB8AC3E}">
        <p14:creationId xmlns:p14="http://schemas.microsoft.com/office/powerpoint/2010/main" val="1967783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4C90E3-95A4-4076-8885-0EFFDA2AD025}" type="slidenum">
              <a:rPr lang="en-US" smtClean="0"/>
              <a:t>4</a:t>
            </a:fld>
            <a:endParaRPr lang="en-US"/>
          </a:p>
        </p:txBody>
      </p:sp>
    </p:spTree>
    <p:extLst>
      <p:ext uri="{BB962C8B-B14F-4D97-AF65-F5344CB8AC3E}">
        <p14:creationId xmlns:p14="http://schemas.microsoft.com/office/powerpoint/2010/main" val="250737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4C90E3-95A4-4076-8885-0EFFDA2AD025}" type="slidenum">
              <a:rPr lang="en-US" smtClean="0"/>
              <a:t>5</a:t>
            </a:fld>
            <a:endParaRPr lang="en-US"/>
          </a:p>
        </p:txBody>
      </p:sp>
    </p:spTree>
    <p:extLst>
      <p:ext uri="{BB962C8B-B14F-4D97-AF65-F5344CB8AC3E}">
        <p14:creationId xmlns:p14="http://schemas.microsoft.com/office/powerpoint/2010/main" val="1985374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12/2/2022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655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12/2/2022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5766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12/2/2022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1566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671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12/2/2022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0404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3057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6125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12/2/2022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68412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12/2/2022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6620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12/2/2022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688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12/2/2022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9209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12/2/2022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13101328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2" r:id="rId6"/>
    <p:sldLayoutId id="2147483728" r:id="rId7"/>
    <p:sldLayoutId id="2147483729" r:id="rId8"/>
    <p:sldLayoutId id="2147483730" r:id="rId9"/>
    <p:sldLayoutId id="2147483731" r:id="rId10"/>
    <p:sldLayoutId id="2147483733"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4374D-F270-4C02-88D7-B751FD9BD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pic>
        <p:nvPicPr>
          <p:cNvPr id="4" name="Picture 3" descr="An abstract genetic concept">
            <a:extLst>
              <a:ext uri="{FF2B5EF4-FFF2-40B4-BE49-F238E27FC236}">
                <a16:creationId xmlns:a16="http://schemas.microsoft.com/office/drawing/2014/main" id="{4A019770-2485-6501-CA69-87E7DEEDD417}"/>
              </a:ext>
            </a:extLst>
          </p:cNvPr>
          <p:cNvPicPr>
            <a:picLocks noChangeAspect="1"/>
          </p:cNvPicPr>
          <p:nvPr/>
        </p:nvPicPr>
        <p:blipFill rotWithShape="1">
          <a:blip r:embed="rId3">
            <a:alphaModFix amt="60000"/>
          </a:blip>
          <a:srcRect t="25613" b="18137"/>
          <a:stretch/>
        </p:blipFill>
        <p:spPr>
          <a:xfrm>
            <a:off x="20" y="10"/>
            <a:ext cx="12191979" cy="6857989"/>
          </a:xfrm>
          <a:prstGeom prst="rect">
            <a:avLst/>
          </a:prstGeom>
        </p:spPr>
      </p:pic>
      <p:sp>
        <p:nvSpPr>
          <p:cNvPr id="13" name="Rectangle 12">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alpha val="95000"/>
            </a:schemeClr>
          </a:solidFill>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D2F3AC0-191F-C00C-A71F-B49434DA3D6B}"/>
              </a:ext>
            </a:extLst>
          </p:cNvPr>
          <p:cNvSpPr>
            <a:spLocks noGrp="1"/>
          </p:cNvSpPr>
          <p:nvPr>
            <p:ph type="ctrTitle"/>
          </p:nvPr>
        </p:nvSpPr>
        <p:spPr>
          <a:xfrm>
            <a:off x="1804988" y="1442172"/>
            <a:ext cx="8582025" cy="2177328"/>
          </a:xfrm>
        </p:spPr>
        <p:txBody>
          <a:bodyPr anchor="ctr">
            <a:normAutofit/>
          </a:bodyPr>
          <a:lstStyle/>
          <a:p>
            <a:pPr algn="ctr"/>
            <a:r>
              <a:rPr lang="en-US" sz="7200" dirty="0"/>
              <a:t>Horace Gibson</a:t>
            </a:r>
          </a:p>
        </p:txBody>
      </p:sp>
      <p:sp>
        <p:nvSpPr>
          <p:cNvPr id="15" name="Rectangle: Rounded Corners 14">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3" name="Subtitle 2">
            <a:extLst>
              <a:ext uri="{FF2B5EF4-FFF2-40B4-BE49-F238E27FC236}">
                <a16:creationId xmlns:a16="http://schemas.microsoft.com/office/drawing/2014/main" id="{4797ABC8-BE6A-B493-82B0-75278CDEAF0E}"/>
              </a:ext>
            </a:extLst>
          </p:cNvPr>
          <p:cNvSpPr>
            <a:spLocks noGrp="1"/>
          </p:cNvSpPr>
          <p:nvPr>
            <p:ph type="subTitle" idx="1"/>
          </p:nvPr>
        </p:nvSpPr>
        <p:spPr>
          <a:xfrm>
            <a:off x="2566988" y="3962400"/>
            <a:ext cx="7058025" cy="581025"/>
          </a:xfrm>
        </p:spPr>
        <p:txBody>
          <a:bodyPr anchor="ctr">
            <a:normAutofit/>
          </a:bodyPr>
          <a:lstStyle/>
          <a:p>
            <a:pPr algn="ctr"/>
            <a:r>
              <a:rPr lang="en-US" dirty="0">
                <a:solidFill>
                  <a:srgbClr val="FFFFFF"/>
                </a:solidFill>
              </a:rPr>
              <a:t>By Gabriel Howard</a:t>
            </a:r>
          </a:p>
        </p:txBody>
      </p:sp>
      <p:sp>
        <p:nvSpPr>
          <p:cNvPr id="5" name="TextBox 4">
            <a:extLst>
              <a:ext uri="{FF2B5EF4-FFF2-40B4-BE49-F238E27FC236}">
                <a16:creationId xmlns:a16="http://schemas.microsoft.com/office/drawing/2014/main" id="{30433B5A-A0CC-F824-F916-9FC795BE4C31}"/>
              </a:ext>
            </a:extLst>
          </p:cNvPr>
          <p:cNvSpPr txBox="1"/>
          <p:nvPr/>
        </p:nvSpPr>
        <p:spPr>
          <a:xfrm>
            <a:off x="609600" y="6115050"/>
            <a:ext cx="3933825" cy="646331"/>
          </a:xfrm>
          <a:prstGeom prst="rect">
            <a:avLst/>
          </a:prstGeom>
          <a:noFill/>
        </p:spPr>
        <p:txBody>
          <a:bodyPr wrap="square" rtlCol="0">
            <a:spAutoFit/>
          </a:bodyPr>
          <a:lstStyle/>
          <a:p>
            <a:r>
              <a:rPr lang="en-US" dirty="0"/>
              <a:t>Source: Shades of Gray </a:t>
            </a:r>
          </a:p>
          <a:p>
            <a:r>
              <a:rPr lang="en-US" dirty="0"/>
              <a:t>  by Hareem </a:t>
            </a:r>
            <a:r>
              <a:rPr lang="en-US" dirty="0" err="1"/>
              <a:t>Badil-Abish</a:t>
            </a:r>
            <a:endParaRPr lang="en-US" dirty="0"/>
          </a:p>
        </p:txBody>
      </p:sp>
    </p:spTree>
    <p:extLst>
      <p:ext uri="{BB962C8B-B14F-4D97-AF65-F5344CB8AC3E}">
        <p14:creationId xmlns:p14="http://schemas.microsoft.com/office/powerpoint/2010/main" val="894301951"/>
      </p:ext>
    </p:extLst>
  </p:cSld>
  <p:clrMapOvr>
    <a:masterClrMapping/>
  </p:clrMapOvr>
  <mc:AlternateContent xmlns:mc="http://schemas.openxmlformats.org/markup-compatibility/2006" xmlns:p14="http://schemas.microsoft.com/office/powerpoint/2010/main">
    <mc:Choice Requires="p14">
      <p:transition p14:dur="250">
        <p:push dir="u"/>
        <p:sndAc>
          <p:stSnd>
            <p:snd r:embed="rId2" name="drumroll.wav"/>
          </p:stSnd>
        </p:sndAc>
      </p:transition>
    </mc:Choice>
    <mc:Fallback xmlns="">
      <p:transition>
        <p:push dir="u"/>
        <p:sndAc>
          <p:stSnd>
            <p:snd r:embed="rId4" name="drumroll.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0">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41" name="Freeform: Shape 1032">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42" name="Freeform: Shape 1034">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09E020B-8D63-16A4-970A-96C6285AC88C}"/>
              </a:ext>
            </a:extLst>
          </p:cNvPr>
          <p:cNvSpPr>
            <a:spLocks noGrp="1"/>
          </p:cNvSpPr>
          <p:nvPr>
            <p:ph type="title"/>
          </p:nvPr>
        </p:nvSpPr>
        <p:spPr>
          <a:xfrm>
            <a:off x="371094" y="1161288"/>
            <a:ext cx="3438144" cy="1239012"/>
          </a:xfrm>
        </p:spPr>
        <p:txBody>
          <a:bodyPr anchor="ctr">
            <a:normAutofit/>
          </a:bodyPr>
          <a:lstStyle/>
          <a:p>
            <a:r>
              <a:rPr lang="en-US" sz="3600" dirty="0"/>
              <a:t>Place of Birth and Beginning</a:t>
            </a:r>
          </a:p>
        </p:txBody>
      </p:sp>
      <p:sp>
        <p:nvSpPr>
          <p:cNvPr id="1043" name="Rectangle 1036">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9" name="Rectangle 103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85E2B45-33F7-E11E-6E39-F993C49A0ACD}"/>
              </a:ext>
            </a:extLst>
          </p:cNvPr>
          <p:cNvSpPr>
            <a:spLocks noGrp="1"/>
          </p:cNvSpPr>
          <p:nvPr>
            <p:ph idx="1"/>
          </p:nvPr>
        </p:nvSpPr>
        <p:spPr>
          <a:xfrm>
            <a:off x="371094" y="2718054"/>
            <a:ext cx="3438906" cy="3207258"/>
          </a:xfrm>
        </p:spPr>
        <p:txBody>
          <a:bodyPr anchor="t">
            <a:normAutofit/>
          </a:bodyPr>
          <a:lstStyle/>
          <a:p>
            <a:r>
              <a:rPr lang="en-US" sz="1700" dirty="0"/>
              <a:t>Horace Gibson was born into slavery on April 15, 1817 in Culpepper County, Virginia on the plantation of Jonathan Gibson </a:t>
            </a:r>
          </a:p>
          <a:p>
            <a:r>
              <a:rPr lang="en-US" sz="1700" dirty="0"/>
              <a:t>Horace was mixed heritage of African-American and Caucasian </a:t>
            </a:r>
          </a:p>
          <a:p>
            <a:endParaRPr lang="en-US" sz="1700" dirty="0"/>
          </a:p>
          <a:p>
            <a:pPr marL="0" indent="0">
              <a:buNone/>
            </a:pPr>
            <a:endParaRPr lang="en-US" sz="1700" dirty="0"/>
          </a:p>
        </p:txBody>
      </p:sp>
      <p:pic>
        <p:nvPicPr>
          <p:cNvPr id="1026" name="Picture 2" descr="Pin on Culpeper, Virginia">
            <a:extLst>
              <a:ext uri="{FF2B5EF4-FFF2-40B4-BE49-F238E27FC236}">
                <a16:creationId xmlns:a16="http://schemas.microsoft.com/office/drawing/2014/main" id="{2C54EE3B-6586-C193-15EA-F7CE9317942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01184" y="883539"/>
            <a:ext cx="6922008" cy="5191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19262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F43264-D215-A57D-2F48-B00668E8C738}"/>
              </a:ext>
            </a:extLst>
          </p:cNvPr>
          <p:cNvSpPr>
            <a:spLocks noGrp="1"/>
          </p:cNvSpPr>
          <p:nvPr>
            <p:ph type="title"/>
          </p:nvPr>
        </p:nvSpPr>
        <p:spPr>
          <a:xfrm>
            <a:off x="841248" y="251312"/>
            <a:ext cx="10506456" cy="1010264"/>
          </a:xfrm>
        </p:spPr>
        <p:txBody>
          <a:bodyPr anchor="ctr">
            <a:normAutofit/>
          </a:bodyPr>
          <a:lstStyle/>
          <a:p>
            <a:r>
              <a:rPr lang="en-US" dirty="0"/>
              <a:t>Family Details</a:t>
            </a:r>
          </a:p>
        </p:txBody>
      </p:sp>
      <p:sp>
        <p:nvSpPr>
          <p:cNvPr id="22" name="Rectangle 21">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0D74B462-17EF-C351-3F98-64E9F1306EF1}"/>
              </a:ext>
            </a:extLst>
          </p:cNvPr>
          <p:cNvGraphicFramePr>
            <a:graphicFrameLocks noGrp="1"/>
          </p:cNvGraphicFramePr>
          <p:nvPr>
            <p:ph idx="1"/>
            <p:extLst>
              <p:ext uri="{D42A27DB-BD31-4B8C-83A1-F6EECF244321}">
                <p14:modId xmlns:p14="http://schemas.microsoft.com/office/powerpoint/2010/main" val="3187949462"/>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8102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8380AD67-C5CA-4918-B4BB-C359BB03E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B6F61E-60E5-5FC7-D563-4E0C29BE8EE9}"/>
              </a:ext>
            </a:extLst>
          </p:cNvPr>
          <p:cNvSpPr>
            <a:spLocks noGrp="1"/>
          </p:cNvSpPr>
          <p:nvPr>
            <p:ph type="title"/>
          </p:nvPr>
        </p:nvSpPr>
        <p:spPr>
          <a:xfrm>
            <a:off x="2960916" y="779540"/>
            <a:ext cx="7850304" cy="1535051"/>
          </a:xfrm>
        </p:spPr>
        <p:txBody>
          <a:bodyPr anchor="b">
            <a:normAutofit/>
          </a:bodyPr>
          <a:lstStyle/>
          <a:p>
            <a:r>
              <a:rPr lang="en-US" sz="5200" dirty="0"/>
              <a:t>Lifetime Accomplishments</a:t>
            </a:r>
          </a:p>
        </p:txBody>
      </p:sp>
      <p:pic>
        <p:nvPicPr>
          <p:cNvPr id="5" name="Picture 4" descr="A picture containing indoor, slice, knife, cut&#10;&#10;Description automatically generated">
            <a:extLst>
              <a:ext uri="{FF2B5EF4-FFF2-40B4-BE49-F238E27FC236}">
                <a16:creationId xmlns:a16="http://schemas.microsoft.com/office/drawing/2014/main" id="{E3404BEE-DA43-3431-B6BA-8D6FE1FEC0D3}"/>
              </a:ext>
            </a:extLst>
          </p:cNvPr>
          <p:cNvPicPr>
            <a:picLocks noChangeAspect="1"/>
          </p:cNvPicPr>
          <p:nvPr/>
        </p:nvPicPr>
        <p:blipFill rotWithShape="1">
          <a:blip r:embed="rId3">
            <a:extLst>
              <a:ext uri="{28A0092B-C50C-407E-A947-70E740481C1C}">
                <a14:useLocalDpi xmlns:a14="http://schemas.microsoft.com/office/drawing/2010/main" val="0"/>
              </a:ext>
            </a:extLst>
          </a:blip>
          <a:srcRect l="24019" r="27203" b="1"/>
          <a:stretch/>
        </p:blipFill>
        <p:spPr>
          <a:xfrm>
            <a:off x="-2072003" y="-119733"/>
            <a:ext cx="4869632" cy="7030877"/>
          </a:xfrm>
          <a:prstGeom prst="rect">
            <a:avLst/>
          </a:prstGeom>
        </p:spPr>
      </p:pic>
      <p:sp>
        <p:nvSpPr>
          <p:cNvPr id="19" name="!!accent">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3">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03A9601-F841-1440-0022-58CE901DFEAF}"/>
              </a:ext>
            </a:extLst>
          </p:cNvPr>
          <p:cNvSpPr>
            <a:spLocks noGrp="1"/>
          </p:cNvSpPr>
          <p:nvPr>
            <p:ph idx="1"/>
          </p:nvPr>
        </p:nvSpPr>
        <p:spPr>
          <a:xfrm>
            <a:off x="2797629" y="2314591"/>
            <a:ext cx="9416142" cy="4078926"/>
          </a:xfrm>
        </p:spPr>
        <p:txBody>
          <a:bodyPr>
            <a:normAutofit fontScale="25000" lnSpcReduction="20000"/>
          </a:bodyPr>
          <a:lstStyle/>
          <a:p>
            <a:pPr>
              <a:lnSpc>
                <a:spcPct val="130000"/>
              </a:lnSpc>
            </a:pPr>
            <a:r>
              <a:rPr lang="en-US" sz="8000" dirty="0"/>
              <a:t>Horace Gibson was known as a highly skilled blacksmith and hired hand who was often hired out to other plantations.</a:t>
            </a:r>
          </a:p>
          <a:p>
            <a:pPr>
              <a:lnSpc>
                <a:spcPct val="130000"/>
              </a:lnSpc>
            </a:pPr>
            <a:r>
              <a:rPr lang="en-US" sz="8000" dirty="0"/>
              <a:t>Eventually, Gibson saved enough money to buy his and his wife’s freedom</a:t>
            </a:r>
          </a:p>
          <a:p>
            <a:pPr>
              <a:lnSpc>
                <a:spcPct val="130000"/>
              </a:lnSpc>
            </a:pPr>
            <a:r>
              <a:rPr lang="en-US" sz="8000" dirty="0"/>
              <a:t>Margaret and Horace left Culpepper county In the late 1860’s and purchased five acres of land in Portsmouth, Virginia with his saved earnings.</a:t>
            </a:r>
          </a:p>
          <a:p>
            <a:pPr>
              <a:lnSpc>
                <a:spcPct val="130000"/>
              </a:lnSpc>
            </a:pPr>
            <a:r>
              <a:rPr lang="en-US" sz="8000" dirty="0"/>
              <a:t>Horace’s shop with his partner Moses Parker, was located on Little River Toll Road, near the courthouse. Due to the busy location of their shop , they achieved more success than shops owned by white blacksmiths. They also had both black and white customers</a:t>
            </a:r>
            <a:r>
              <a:rPr lang="en-US" sz="6400" dirty="0"/>
              <a:t>.</a:t>
            </a:r>
          </a:p>
          <a:p>
            <a:pPr lvl="1">
              <a:lnSpc>
                <a:spcPct val="130000"/>
              </a:lnSpc>
            </a:pPr>
            <a:r>
              <a:rPr lang="en-US" sz="7200" dirty="0"/>
              <a:t>Gibson must have been a very skilled blacksmith. For two African-American people to purchase five acres of land was a big deal.</a:t>
            </a:r>
          </a:p>
          <a:p>
            <a:pPr lvl="1">
              <a:lnSpc>
                <a:spcPct val="130000"/>
              </a:lnSpc>
            </a:pPr>
            <a:endParaRPr lang="en-US" sz="3600" dirty="0"/>
          </a:p>
          <a:p>
            <a:pPr lvl="1">
              <a:lnSpc>
                <a:spcPct val="130000"/>
              </a:lnSpc>
            </a:pPr>
            <a:endParaRPr lang="en-US" sz="5200" dirty="0"/>
          </a:p>
          <a:p>
            <a:pPr marL="457200" lvl="1" indent="0">
              <a:lnSpc>
                <a:spcPct val="130000"/>
              </a:lnSpc>
              <a:buNone/>
            </a:pPr>
            <a:endParaRPr lang="en-US" sz="6400" dirty="0"/>
          </a:p>
          <a:p>
            <a:pPr>
              <a:lnSpc>
                <a:spcPct val="100000"/>
              </a:lnSpc>
            </a:pPr>
            <a:endParaRPr lang="en-US" sz="1400" dirty="0"/>
          </a:p>
        </p:txBody>
      </p:sp>
    </p:spTree>
    <p:extLst>
      <p:ext uri="{BB962C8B-B14F-4D97-AF65-F5344CB8AC3E}">
        <p14:creationId xmlns:p14="http://schemas.microsoft.com/office/powerpoint/2010/main" val="3602925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A778C-8F15-F483-FBFA-08BD76D5DBAF}"/>
              </a:ext>
            </a:extLst>
          </p:cNvPr>
          <p:cNvSpPr>
            <a:spLocks noGrp="1"/>
          </p:cNvSpPr>
          <p:nvPr>
            <p:ph type="title"/>
          </p:nvPr>
        </p:nvSpPr>
        <p:spPr/>
        <p:txBody>
          <a:bodyPr>
            <a:normAutofit fontScale="90000"/>
          </a:bodyPr>
          <a:lstStyle/>
          <a:p>
            <a:r>
              <a:rPr lang="en-US" dirty="0"/>
              <a:t>Notable Achievements and Impact  on Today’s Society</a:t>
            </a:r>
          </a:p>
        </p:txBody>
      </p:sp>
      <p:sp>
        <p:nvSpPr>
          <p:cNvPr id="3" name="Content Placeholder 2">
            <a:extLst>
              <a:ext uri="{FF2B5EF4-FFF2-40B4-BE49-F238E27FC236}">
                <a16:creationId xmlns:a16="http://schemas.microsoft.com/office/drawing/2014/main" id="{5CA9CC1B-12B8-AA44-2E1B-9DE004821A3D}"/>
              </a:ext>
            </a:extLst>
          </p:cNvPr>
          <p:cNvSpPr>
            <a:spLocks noGrp="1"/>
          </p:cNvSpPr>
          <p:nvPr>
            <p:ph idx="1"/>
          </p:nvPr>
        </p:nvSpPr>
        <p:spPr/>
        <p:txBody>
          <a:bodyPr>
            <a:normAutofit fontScale="92500" lnSpcReduction="10000"/>
          </a:bodyPr>
          <a:lstStyle/>
          <a:p>
            <a:r>
              <a:rPr lang="en-US" dirty="0"/>
              <a:t>One of the first freed African-Americans to settle and prosper in the village of Ilda. </a:t>
            </a:r>
          </a:p>
          <a:p>
            <a:r>
              <a:rPr lang="en-US" dirty="0"/>
              <a:t>Created an access road in present day Merrifield, Virginia. This road, known as Prosperity Avenue, gave increased access to his business and his son’s land. This road also increased access to other lands owners land who previously had no access road. </a:t>
            </a:r>
          </a:p>
          <a:p>
            <a:r>
              <a:rPr lang="en-US" dirty="0"/>
              <a:t>By the late 1890’s Gibson and his partner Moses shared a combined property holding in excess of 400 acres! </a:t>
            </a:r>
          </a:p>
          <a:p>
            <a:pPr lvl="1"/>
            <a:r>
              <a:rPr lang="en-US" dirty="0"/>
              <a:t>At this time this was a major accomplishment for African-Americans due to racism and inequity.</a:t>
            </a:r>
          </a:p>
          <a:p>
            <a:pPr lvl="1"/>
            <a:endParaRPr lang="en-US" dirty="0"/>
          </a:p>
          <a:p>
            <a:endParaRPr lang="en-US" dirty="0"/>
          </a:p>
        </p:txBody>
      </p:sp>
    </p:spTree>
    <p:extLst>
      <p:ext uri="{BB962C8B-B14F-4D97-AF65-F5344CB8AC3E}">
        <p14:creationId xmlns:p14="http://schemas.microsoft.com/office/powerpoint/2010/main" val="38266750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8380AD67-C5CA-4918-B4BB-C359BB03E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4B3949-899F-9878-91FA-E81DF106A4BC}"/>
              </a:ext>
            </a:extLst>
          </p:cNvPr>
          <p:cNvSpPr>
            <a:spLocks noGrp="1"/>
          </p:cNvSpPr>
          <p:nvPr>
            <p:ph type="title"/>
          </p:nvPr>
        </p:nvSpPr>
        <p:spPr>
          <a:xfrm>
            <a:off x="5080216" y="1076324"/>
            <a:ext cx="6272784" cy="1535051"/>
          </a:xfrm>
        </p:spPr>
        <p:txBody>
          <a:bodyPr anchor="b">
            <a:normAutofit/>
          </a:bodyPr>
          <a:lstStyle/>
          <a:p>
            <a:r>
              <a:rPr lang="en-US" sz="5200" dirty="0"/>
              <a:t>Death</a:t>
            </a:r>
          </a:p>
        </p:txBody>
      </p:sp>
      <p:pic>
        <p:nvPicPr>
          <p:cNvPr id="2050" name="Picture 2" descr=" Horace Gibson">
            <a:extLst>
              <a:ext uri="{FF2B5EF4-FFF2-40B4-BE49-F238E27FC236}">
                <a16:creationId xmlns:a16="http://schemas.microsoft.com/office/drawing/2014/main" id="{F6D637CA-A09E-8FEF-7817-3BC9D9FA5B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2" r="1183" b="2"/>
          <a:stretch/>
        </p:blipFill>
        <p:spPr bwMode="auto">
          <a:xfrm>
            <a:off x="20" y="10"/>
            <a:ext cx="4505305"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7" name="!!accent">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59" name="Rectangle 2058">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B4037BC-124A-52EB-C83E-A4E4261D499C}"/>
              </a:ext>
            </a:extLst>
          </p:cNvPr>
          <p:cNvSpPr>
            <a:spLocks noGrp="1"/>
          </p:cNvSpPr>
          <p:nvPr>
            <p:ph idx="1"/>
          </p:nvPr>
        </p:nvSpPr>
        <p:spPr>
          <a:xfrm>
            <a:off x="5080216" y="3351276"/>
            <a:ext cx="6272784" cy="1720596"/>
          </a:xfrm>
        </p:spPr>
        <p:txBody>
          <a:bodyPr>
            <a:normAutofit/>
          </a:bodyPr>
          <a:lstStyle/>
          <a:p>
            <a:r>
              <a:rPr lang="en-US" dirty="0"/>
              <a:t>Horace Gibson died on April 27, 1912.</a:t>
            </a:r>
          </a:p>
          <a:p>
            <a:r>
              <a:rPr lang="en-US" dirty="0"/>
              <a:t>He is buried at Jermantown Cemetery along with his wife Margaret.</a:t>
            </a:r>
          </a:p>
          <a:p>
            <a:endParaRPr lang="en-US" sz="1800" dirty="0"/>
          </a:p>
        </p:txBody>
      </p:sp>
    </p:spTree>
    <p:extLst>
      <p:ext uri="{BB962C8B-B14F-4D97-AF65-F5344CB8AC3E}">
        <p14:creationId xmlns:p14="http://schemas.microsoft.com/office/powerpoint/2010/main" val="119041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D731904-7733-45B0-902C-289497204C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9">
            <a:extLst>
              <a:ext uri="{FF2B5EF4-FFF2-40B4-BE49-F238E27FC236}">
                <a16:creationId xmlns:a16="http://schemas.microsoft.com/office/drawing/2014/main" id="{504E6397-35D7-4AEC-9DA9-B7F6B12B8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C16D09A-80C9-B2C1-1E07-EC122585A1D2}"/>
              </a:ext>
            </a:extLst>
          </p:cNvPr>
          <p:cNvSpPr>
            <a:spLocks noGrp="1"/>
          </p:cNvSpPr>
          <p:nvPr>
            <p:ph type="title"/>
          </p:nvPr>
        </p:nvSpPr>
        <p:spPr>
          <a:xfrm>
            <a:off x="1051560" y="4440602"/>
            <a:ext cx="3538728" cy="1645920"/>
          </a:xfrm>
        </p:spPr>
        <p:txBody>
          <a:bodyPr vert="horz" lIns="91440" tIns="45720" rIns="91440" bIns="45720" rtlCol="0" anchor="ctr">
            <a:normAutofit/>
          </a:bodyPr>
          <a:lstStyle/>
          <a:p>
            <a:r>
              <a:rPr lang="en-US" sz="3200" dirty="0"/>
              <a:t>Thank You</a:t>
            </a:r>
          </a:p>
        </p:txBody>
      </p:sp>
      <p:pic>
        <p:nvPicPr>
          <p:cNvPr id="12" name="Picture 11" descr="A picture containing person, wall, indoor, smiling&#10;&#10;Description automatically generated">
            <a:extLst>
              <a:ext uri="{FF2B5EF4-FFF2-40B4-BE49-F238E27FC236}">
                <a16:creationId xmlns:a16="http://schemas.microsoft.com/office/drawing/2014/main" id="{6720AAFA-FD52-F9C4-0D35-5E633EB915DD}"/>
              </a:ext>
            </a:extLst>
          </p:cNvPr>
          <p:cNvPicPr>
            <a:picLocks noChangeAspect="1"/>
          </p:cNvPicPr>
          <p:nvPr/>
        </p:nvPicPr>
        <p:blipFill rotWithShape="1">
          <a:blip r:embed="rId3">
            <a:extLst>
              <a:ext uri="{28A0092B-C50C-407E-A947-70E740481C1C}">
                <a14:useLocalDpi xmlns:a14="http://schemas.microsoft.com/office/drawing/2010/main" val="0"/>
              </a:ext>
            </a:extLst>
          </a:blip>
          <a:srcRect l="20121" r="11123" b="2"/>
          <a:stretch/>
        </p:blipFill>
        <p:spPr>
          <a:xfrm>
            <a:off x="4" y="10"/>
            <a:ext cx="4884383" cy="3995918"/>
          </a:xfrm>
          <a:prstGeom prst="rect">
            <a:avLst/>
          </a:prstGeom>
        </p:spPr>
      </p:pic>
      <p:pic>
        <p:nvPicPr>
          <p:cNvPr id="6" name="Picture 5">
            <a:extLst>
              <a:ext uri="{FF2B5EF4-FFF2-40B4-BE49-F238E27FC236}">
                <a16:creationId xmlns:a16="http://schemas.microsoft.com/office/drawing/2014/main" id="{5D9B186A-EC1E-D25B-DA44-2D94B502092E}"/>
              </a:ext>
            </a:extLst>
          </p:cNvPr>
          <p:cNvPicPr>
            <a:picLocks noChangeAspect="1"/>
          </p:cNvPicPr>
          <p:nvPr/>
        </p:nvPicPr>
        <p:blipFill rotWithShape="1">
          <a:blip r:embed="rId4"/>
          <a:srcRect t="9654" r="1" b="16954"/>
          <a:stretch/>
        </p:blipFill>
        <p:spPr>
          <a:xfrm>
            <a:off x="5074879" y="9"/>
            <a:ext cx="7117118" cy="4299848"/>
          </a:xfrm>
          <a:prstGeom prst="rect">
            <a:avLst/>
          </a:prstGeom>
        </p:spPr>
      </p:pic>
      <p:sp>
        <p:nvSpPr>
          <p:cNvPr id="42" name="Rectangle 41">
            <a:extLst>
              <a:ext uri="{FF2B5EF4-FFF2-40B4-BE49-F238E27FC236}">
                <a16:creationId xmlns:a16="http://schemas.microsoft.com/office/drawing/2014/main" id="{62C5A04F-2AEB-4631-8314-A8B812E1E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4B2B1C70-BF3F-41BD-871B-63D8F911F7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C017A09E-D7A7-52C7-FD0C-8EA55E606369}"/>
              </a:ext>
            </a:extLst>
          </p:cNvPr>
          <p:cNvSpPr txBox="1"/>
          <p:nvPr/>
        </p:nvSpPr>
        <p:spPr>
          <a:xfrm>
            <a:off x="5349240" y="4440602"/>
            <a:ext cx="6007608" cy="1645920"/>
          </a:xfrm>
          <a:prstGeom prst="rect">
            <a:avLst/>
          </a:prstGeom>
        </p:spPr>
        <p:txBody>
          <a:bodyPr vert="horz" lIns="91440" tIns="45720" rIns="91440" bIns="45720" rtlCol="0" anchor="ctr">
            <a:normAutofit/>
          </a:bodyPr>
          <a:lstStyle/>
          <a:p>
            <a:pPr indent="-228600">
              <a:lnSpc>
                <a:spcPct val="110000"/>
              </a:lnSpc>
              <a:spcAft>
                <a:spcPts val="600"/>
              </a:spcAft>
              <a:buFont typeface="Arial" panose="020B0604020202020204" pitchFamily="34" charset="0"/>
              <a:buChar char="•"/>
            </a:pPr>
            <a:r>
              <a:rPr lang="en-US" dirty="0"/>
              <a:t>Author, 4</a:t>
            </a:r>
            <a:r>
              <a:rPr lang="en-US" baseline="30000" dirty="0"/>
              <a:t>th</a:t>
            </a:r>
            <a:r>
              <a:rPr lang="en-US" dirty="0"/>
              <a:t> great grandson of Horace Gibson</a:t>
            </a:r>
          </a:p>
        </p:txBody>
      </p:sp>
    </p:spTree>
    <p:extLst>
      <p:ext uri="{BB962C8B-B14F-4D97-AF65-F5344CB8AC3E}">
        <p14:creationId xmlns:p14="http://schemas.microsoft.com/office/powerpoint/2010/main" val="2996076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250">
        <p15:prstTrans prst="curtains"/>
        <p:sndAc>
          <p:stSnd>
            <p:snd r:embed="rId2" name="explode.wav"/>
          </p:stSnd>
        </p:sndAc>
      </p:transition>
    </mc:Choice>
    <mc:Fallback xmlns="">
      <p:transition>
        <p:fade/>
        <p:sndAc>
          <p:stSnd>
            <p:snd r:embed="rId5" name="explod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AccentBoxVTI">
  <a:themeElements>
    <a:clrScheme name="AnalogousFromLightSeedLeftStep">
      <a:dk1>
        <a:srgbClr val="000000"/>
      </a:dk1>
      <a:lt1>
        <a:srgbClr val="FFFFFF"/>
      </a:lt1>
      <a:dk2>
        <a:srgbClr val="24393F"/>
      </a:dk2>
      <a:lt2>
        <a:srgbClr val="E8E8E2"/>
      </a:lt2>
      <a:accent1>
        <a:srgbClr val="88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TotalTime>
  <Words>361</Words>
  <Application>Microsoft Office PowerPoint</Application>
  <PresentationFormat>Widescreen</PresentationFormat>
  <Paragraphs>30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Next LT Pro</vt:lpstr>
      <vt:lpstr>Calibri</vt:lpstr>
      <vt:lpstr>Neue Haas Grotesk Text Pro</vt:lpstr>
      <vt:lpstr>AccentBoxVTI</vt:lpstr>
      <vt:lpstr>Horace Gibson</vt:lpstr>
      <vt:lpstr>Place of Birth and Beginning</vt:lpstr>
      <vt:lpstr>Family Details</vt:lpstr>
      <vt:lpstr>Lifetime Accomplishments</vt:lpstr>
      <vt:lpstr>Notable Achievements and Impact  on Today’s Society</vt:lpstr>
      <vt:lpstr>Death</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Horace Gibson</dc:title>
  <dc:creator>S Howard</dc:creator>
  <cp:lastModifiedBy>mary lipsey</cp:lastModifiedBy>
  <cp:revision>6</cp:revision>
  <dcterms:created xsi:type="dcterms:W3CDTF">2022-11-11T21:18:28Z</dcterms:created>
  <dcterms:modified xsi:type="dcterms:W3CDTF">2022-12-02T13:41:06Z</dcterms:modified>
</cp:coreProperties>
</file>